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53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svg"/><Relationship Id="rId11" Type="http://schemas.openxmlformats.org/officeDocument/2006/relationships/image" Target="../media/image18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38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Delivery Intelligence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17620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ETA Prediction &amp; Logistics Risk Optimization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04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INTTRVU CODE CARNIVAL – MIT - WPU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5327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Predict. Optimize. Deliver.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i="1" dirty="0">
              <a:solidFill>
                <a:srgbClr val="D6E5EF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3" pitchFamily="34" charset="0"/>
              </a:rPr>
              <a:t>BY : KSHITIJ PARDESHI  &amp; MANMOHAN BORA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5995" y="886658"/>
            <a:ext cx="10138410" cy="1836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Logistics for the Future</a:t>
            </a:r>
            <a:endParaRPr lang="en-US" sz="5750" dirty="0"/>
          </a:p>
        </p:txBody>
      </p:sp>
      <p:sp>
        <p:nvSpPr>
          <p:cNvPr id="3" name="Shape 1"/>
          <p:cNvSpPr/>
          <p:nvPr/>
        </p:nvSpPr>
        <p:spPr>
          <a:xfrm>
            <a:off x="2245995" y="2926675"/>
            <a:ext cx="5018246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2402086" y="30827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793" y="3211473"/>
            <a:ext cx="210741" cy="2107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02086" y="3652838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ETA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402086" y="3943469"/>
            <a:ext cx="470606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learning-based time prediction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66040" y="2926675"/>
            <a:ext cx="5018365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7522131" y="30827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0837" y="3211473"/>
            <a:ext cx="210741" cy="2107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22131" y="3652838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 Awareness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522131" y="3943469"/>
            <a:ext cx="470618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Proactive delay probability assessment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2245995" y="4407575"/>
            <a:ext cx="5018246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2402086" y="45636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0793" y="4692372"/>
            <a:ext cx="210741" cy="2107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402086" y="5133737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Decision-Driven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2402086" y="5424368"/>
            <a:ext cx="470606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Optimization through intelligence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66040" y="4407575"/>
            <a:ext cx="5018365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522131" y="45636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0837" y="4692372"/>
            <a:ext cx="210741" cy="21074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2131" y="5133737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Architecture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522131" y="5424368"/>
            <a:ext cx="470618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Modular AI component design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2480072" y="6053852"/>
            <a:ext cx="76978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are shifting logistics from reactive operations to predictive intelligence.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2245995" y="5901214"/>
            <a:ext cx="22860" cy="580668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25" name="Shape 19"/>
          <p:cNvSpPr/>
          <p:nvPr/>
        </p:nvSpPr>
        <p:spPr>
          <a:xfrm>
            <a:off x="2245995" y="6674383"/>
            <a:ext cx="10138410" cy="2702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2245995" y="6815852"/>
            <a:ext cx="1013841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 you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2245995" y="7136606"/>
            <a:ext cx="1013841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Questions?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732EB1-32D0-8075-35EA-BA06277EB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4405" y="770848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175" y="942737"/>
            <a:ext cx="7786449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 in Modern Delivery Systems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5175" y="2319218"/>
            <a:ext cx="7786449" cy="1374458"/>
          </a:xfrm>
          <a:prstGeom prst="roundRect">
            <a:avLst>
              <a:gd name="adj" fmla="val 7983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2315" y="2319218"/>
            <a:ext cx="91440" cy="1374458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6" name="Text 3"/>
          <p:cNvSpPr/>
          <p:nvPr/>
        </p:nvSpPr>
        <p:spPr>
          <a:xfrm>
            <a:off x="6450449" y="2535912"/>
            <a:ext cx="256877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Preactive Not Predictive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50449" y="2915245"/>
            <a:ext cx="7284482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Businesses operate reactively instead of anticipating delays. Orders ship without intelligence about completion time.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5175" y="3850719"/>
            <a:ext cx="7786449" cy="1374458"/>
          </a:xfrm>
          <a:prstGeom prst="roundRect">
            <a:avLst>
              <a:gd name="adj" fmla="val 7983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42315" y="3850719"/>
            <a:ext cx="91440" cy="1374458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10" name="Text 7"/>
          <p:cNvSpPr/>
          <p:nvPr/>
        </p:nvSpPr>
        <p:spPr>
          <a:xfrm>
            <a:off x="6450449" y="4067413"/>
            <a:ext cx="311765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Allocation Challenges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450449" y="4446746"/>
            <a:ext cx="7284482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assignment lacks intelligent optimization, leading to inefficient routing and resource allocation.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5175" y="5382220"/>
            <a:ext cx="7786449" cy="1093589"/>
          </a:xfrm>
          <a:prstGeom prst="roundRect">
            <a:avLst>
              <a:gd name="adj" fmla="val 10034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42315" y="5382220"/>
            <a:ext cx="91440" cy="1093589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14" name="Text 11"/>
          <p:cNvSpPr/>
          <p:nvPr/>
        </p:nvSpPr>
        <p:spPr>
          <a:xfrm>
            <a:off x="6450449" y="559891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Delayed Detection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50449" y="5978247"/>
            <a:ext cx="7284482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early warning system for high-delay risk orders. Problems surface only after they occur.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456045" y="6829187"/>
            <a:ext cx="749558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systems respond to delays. They do not anticipate them.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5175" y="6652498"/>
            <a:ext cx="22860" cy="634246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0B3674-B3AF-D1BB-69F7-684F7907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449" y="7661749"/>
            <a:ext cx="2333951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3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3182" y="3022163"/>
            <a:ext cx="5867043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&amp; Operational Impact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643182" y="372701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46" y="3901678"/>
            <a:ext cx="523994" cy="52399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912" y="4045744"/>
            <a:ext cx="235744" cy="2357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17846" y="455306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Financial Costs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817846" y="488632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Increased refunds and compensation expenses due to missed ETAs</a:t>
            </a:r>
            <a:endParaRPr lang="en-US" sz="1350" dirty="0"/>
          </a:p>
        </p:txBody>
      </p:sp>
      <p:sp>
        <p:nvSpPr>
          <p:cNvPr id="9" name="Shape 4"/>
          <p:cNvSpPr/>
          <p:nvPr/>
        </p:nvSpPr>
        <p:spPr>
          <a:xfrm>
            <a:off x="7378898" y="372701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563" y="3901678"/>
            <a:ext cx="523994" cy="52399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7629" y="4045744"/>
            <a:ext cx="235744" cy="2357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53563" y="455306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Churn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553563" y="488632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Unreliable ETAs erode trust and drive customers to competitors</a:t>
            </a:r>
            <a:endParaRPr lang="en-US" sz="1350" dirty="0"/>
          </a:p>
        </p:txBody>
      </p:sp>
      <p:sp>
        <p:nvSpPr>
          <p:cNvPr id="14" name="Shape 7"/>
          <p:cNvSpPr/>
          <p:nvPr/>
        </p:nvSpPr>
        <p:spPr>
          <a:xfrm>
            <a:off x="1643182" y="543008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7846" y="5604748"/>
            <a:ext cx="523994" cy="52399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1912" y="5748814"/>
            <a:ext cx="235744" cy="23574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817846" y="625613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Brand Damage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1817846" y="658939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Reputation harm from inconsistent delivery experience</a:t>
            </a:r>
            <a:endParaRPr lang="en-US" sz="1350" dirty="0"/>
          </a:p>
        </p:txBody>
      </p:sp>
      <p:sp>
        <p:nvSpPr>
          <p:cNvPr id="19" name="Shape 10"/>
          <p:cNvSpPr/>
          <p:nvPr/>
        </p:nvSpPr>
        <p:spPr>
          <a:xfrm>
            <a:off x="7378898" y="543008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3563" y="5604748"/>
            <a:ext cx="523994" cy="523994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7629" y="5748814"/>
            <a:ext cx="235744" cy="23574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553563" y="625613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Fleet Inefficiency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7553563" y="658939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resource allocation increases operational costs</a:t>
            </a:r>
            <a:endParaRPr lang="en-US" sz="1350" dirty="0"/>
          </a:p>
        </p:txBody>
      </p:sp>
      <p:sp>
        <p:nvSpPr>
          <p:cNvPr id="24" name="Text 13"/>
          <p:cNvSpPr/>
          <p:nvPr/>
        </p:nvSpPr>
        <p:spPr>
          <a:xfrm>
            <a:off x="1643182" y="7149108"/>
            <a:ext cx="11344037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Even a 5-minute delay at scale across thousands of daily deliveries can cost millions annually.</a:t>
            </a:r>
            <a:endParaRPr lang="en-US" sz="13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A7FA3D-3A9E-4F8F-F302-D1720C6C0D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7227" y="7698278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388" y="873443"/>
            <a:ext cx="7515225" cy="1368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Delivery Intelligence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4388" y="2807494"/>
            <a:ext cx="320456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AI-Powered Solution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14388" y="3375660"/>
            <a:ext cx="4686181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Converts raw delivery data into actionable logistics intelligence through machine learning: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4388" y="4313039"/>
            <a:ext cx="4686181" cy="2963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Accurate ETA predictions using structured features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Delay risk probability calculations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AI-based operational recommendations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performance comparison engine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scenario simulation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intelligence reporting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908358" y="2581394"/>
            <a:ext cx="2596277" cy="4774644"/>
          </a:xfrm>
          <a:prstGeom prst="roundRect">
            <a:avLst>
              <a:gd name="adj" fmla="val 1344"/>
            </a:avLst>
          </a:prstGeom>
          <a:solidFill>
            <a:srgbClr val="F98AC7"/>
          </a:solidFill>
          <a:ln/>
        </p:spPr>
      </p:sp>
      <p:sp>
        <p:nvSpPr>
          <p:cNvPr id="8" name="Text 5"/>
          <p:cNvSpPr/>
          <p:nvPr/>
        </p:nvSpPr>
        <p:spPr>
          <a:xfrm>
            <a:off x="6141006" y="2807494"/>
            <a:ext cx="2130981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 Data Into Decisions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141006" y="3717727"/>
            <a:ext cx="2130981" cy="1834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delivery times, assess risk, and optimize allocation before dispatch.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1829" y="634960"/>
            <a:ext cx="435744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486972" y="1743908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1301829" y="1622346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656" y="1761173"/>
            <a:ext cx="277773" cy="2777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00607" y="165127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Layer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000607" y="2009537"/>
            <a:ext cx="1132796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Age, Rating, Distance, City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764744" y="2998232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1579602" y="2876669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429" y="3015496"/>
            <a:ext cx="277773" cy="2777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78380" y="2905601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2278380" y="3263860"/>
            <a:ext cx="110501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Interaction Features, Efficiency Scores, Transforms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2042517" y="4252555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1857375" y="4130993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6202" y="4269819"/>
            <a:ext cx="277773" cy="2777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556153" y="4159925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 Regressor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2556153" y="4518184"/>
            <a:ext cx="1077241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Log-Transformed Target with Non-Linear Features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2320290" y="5506879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2135148" y="5385316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73975" y="5524143"/>
            <a:ext cx="277773" cy="2777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833926" y="541424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Intelligence Layer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2833926" y="5772507"/>
            <a:ext cx="104946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Risk Scoring, AI Summaries, Decision Support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2042517" y="6761202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24" name="Shape 18"/>
          <p:cNvSpPr/>
          <p:nvPr/>
        </p:nvSpPr>
        <p:spPr>
          <a:xfrm>
            <a:off x="1857375" y="6639639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6202" y="6778466"/>
            <a:ext cx="277773" cy="2777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556153" y="6668572"/>
            <a:ext cx="224766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Dashboard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2556153" y="7026831"/>
            <a:ext cx="1077241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Tools and Export Capabilities</a:t>
            </a:r>
            <a:endParaRPr lang="en-US" sz="14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568147-82CC-AB69-3B9A-80A573E5AB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6449" y="7627855"/>
            <a:ext cx="2333951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949"/>
            <a:ext cx="65012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02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Approach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5582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1495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 Regressor with log-transformed target variable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71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363164"/>
            <a:ext cx="6185535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Non-linear interaction features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City encoding schemes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Distance squared transformations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18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65102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RMSE: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7.09 minutes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R²: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0.39 coefficient of determination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42478" y="1800939"/>
            <a:ext cx="6530102" cy="5690711"/>
          </a:xfrm>
          <a:prstGeom prst="roundRect">
            <a:avLst>
              <a:gd name="adj" fmla="val 631"/>
            </a:avLst>
          </a:prstGeom>
          <a:solidFill>
            <a:srgbClr val="F98AC7"/>
          </a:solidFill>
          <a:ln/>
        </p:spPr>
      </p:sp>
      <p:sp>
        <p:nvSpPr>
          <p:cNvPr id="11" name="Text 9"/>
          <p:cNvSpPr/>
          <p:nvPr/>
        </p:nvSpPr>
        <p:spPr>
          <a:xfrm>
            <a:off x="7681793" y="20402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Capabilities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81793" y="2701885"/>
            <a:ext cx="60514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Given the absence of real-time traffic, weather, and preparation-time features, the model demonstrates stable predictive capability using structured logistics features.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81793" y="4066342"/>
            <a:ext cx="60514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aligns with real-world delivery intuition and validates against operational constraints.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17A5C9-8B68-7405-1138-D343DD3A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64" y="770703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162" y="812959"/>
            <a:ext cx="6435804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Explainability &amp; Trust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162" y="1692831"/>
            <a:ext cx="414933" cy="4149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162" y="2332553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Distance Impact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6162" y="2745462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Strongest predictor of delivery time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162" y="3415070"/>
            <a:ext cx="414933" cy="4149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162" y="4054793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Quality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26162" y="4467701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ratings reduce estimated time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62" y="5137309"/>
            <a:ext cx="414933" cy="4149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162" y="5777032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Interaction Effects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26162" y="6189940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combinations influence efficiency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037392" y="6904434"/>
            <a:ext cx="738044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model is not a black box — it is transparent and interpretable.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726162" y="6702147"/>
            <a:ext cx="22860" cy="714494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145437-77CA-1EA1-35DF-A8F462597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217" y="1"/>
            <a:ext cx="696018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600" y="970955"/>
            <a:ext cx="4719161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Beyond Prediction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02600" y="1896904"/>
            <a:ext cx="1302508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is not just a prediction model — it is a logistics decision support system.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00" y="2380774"/>
            <a:ext cx="501372" cy="501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2600" y="3092172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ETA Prediction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02600" y="3487817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Accurate time estimation using ML features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4223" y="2380774"/>
            <a:ext cx="501372" cy="5013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4223" y="3092172"/>
            <a:ext cx="236910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Delay Risk Estimation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14223" y="3487817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Probability calculation for late delivery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5965" y="2380774"/>
            <a:ext cx="501372" cy="5013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25965" y="3092172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Confidence Interval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25965" y="3487817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Uncertainty quantification on predictions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600" y="4118729"/>
            <a:ext cx="501372" cy="5013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2600" y="4830128"/>
            <a:ext cx="261508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Route Visualization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02600" y="5225772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mapping tools for routes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4223" y="4118729"/>
            <a:ext cx="501372" cy="50137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4223" y="4830128"/>
            <a:ext cx="2914412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Comparison Engine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214223" y="5225772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analysis across drivers</a:t>
            </a:r>
            <a:endParaRPr lang="en-US" sz="15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25965" y="4118729"/>
            <a:ext cx="501372" cy="50137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25965" y="4830128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Simulation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9625965" y="5225772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What-if scenario testing before dispatch</a:t>
            </a:r>
            <a:endParaRPr lang="en-US" sz="15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2600" y="5856684"/>
            <a:ext cx="501372" cy="50137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02600" y="6568083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Intelligence Reports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802600" y="6963728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PDF exports with insights</a:t>
            </a:r>
            <a:endParaRPr lang="en-US" sz="15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959119-BF17-7144-B796-D61EB3AECD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87476" y="7762810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0636" y="1099661"/>
            <a:ext cx="6864429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Applications &amp; Future Scope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30636" y="1601153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2114252"/>
            <a:ext cx="78224" cy="782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1254" y="203108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Delivery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2411254" y="2322671"/>
            <a:ext cx="483989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requiring accurate time promises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7" y="2114252"/>
            <a:ext cx="78224" cy="782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59754" y="2031087"/>
            <a:ext cx="195310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E-Commerce Logistics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559754" y="2322671"/>
            <a:ext cx="48400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Online retail with delivery commitments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2817793"/>
            <a:ext cx="78224" cy="782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11254" y="2734628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Fleet Optimization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2411254" y="3026212"/>
            <a:ext cx="483989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Large-scale vehicle allocation systems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7" y="2817793"/>
            <a:ext cx="78224" cy="782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59754" y="2734628"/>
            <a:ext cx="217396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City Infrastructure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59754" y="3026212"/>
            <a:ext cx="48400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urban delivery networks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2230636" y="3386971"/>
            <a:ext cx="226599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17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3900071"/>
            <a:ext cx="78224" cy="782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411254" y="3816906"/>
            <a:ext cx="249531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Traffic Integration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2411254" y="410849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congestion data from mapping APIs</a:t>
            </a:r>
            <a:endParaRPr lang="en-US" sz="12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4603611"/>
            <a:ext cx="78224" cy="78224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411254" y="4520446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Weather Data</a:t>
            </a:r>
            <a:endParaRPr lang="en-US" sz="1450" dirty="0"/>
          </a:p>
        </p:txBody>
      </p:sp>
      <p:sp>
        <p:nvSpPr>
          <p:cNvPr id="22" name="Text 14"/>
          <p:cNvSpPr/>
          <p:nvPr/>
        </p:nvSpPr>
        <p:spPr>
          <a:xfrm>
            <a:off x="2411254" y="481203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Precipitation and condition information</a:t>
            </a:r>
            <a:endParaRPr lang="en-US" sz="12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5307151"/>
            <a:ext cx="78224" cy="7822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2411254" y="5223986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GPS Tracking</a:t>
            </a:r>
            <a:endParaRPr lang="en-US" sz="1450" dirty="0"/>
          </a:p>
        </p:txBody>
      </p:sp>
      <p:sp>
        <p:nvSpPr>
          <p:cNvPr id="25" name="Text 16"/>
          <p:cNvSpPr/>
          <p:nvPr/>
        </p:nvSpPr>
        <p:spPr>
          <a:xfrm>
            <a:off x="2411254" y="551557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vehicle location monitoring</a:t>
            </a:r>
            <a:endParaRPr lang="en-US" sz="12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6010692"/>
            <a:ext cx="78224" cy="78224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2411254" y="592752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Allocation</a:t>
            </a:r>
            <a:endParaRPr lang="en-US" sz="1450" dirty="0"/>
          </a:p>
        </p:txBody>
      </p:sp>
      <p:sp>
        <p:nvSpPr>
          <p:cNvPr id="28" name="Text 18"/>
          <p:cNvSpPr/>
          <p:nvPr/>
        </p:nvSpPr>
        <p:spPr>
          <a:xfrm>
            <a:off x="2411254" y="6219111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AI-based driver assignment after each delivery</a:t>
            </a:r>
            <a:endParaRPr lang="en-US" sz="12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6714232"/>
            <a:ext cx="78224" cy="78224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2411254" y="663106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SaaS API</a:t>
            </a:r>
            <a:endParaRPr lang="en-US" sz="1450" dirty="0"/>
          </a:p>
        </p:txBody>
      </p:sp>
      <p:sp>
        <p:nvSpPr>
          <p:cNvPr id="31" name="Text 20"/>
          <p:cNvSpPr/>
          <p:nvPr/>
        </p:nvSpPr>
        <p:spPr>
          <a:xfrm>
            <a:off x="2411254" y="6922651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deployment for platform integration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103B4D-8385-2BDD-0737-AE6B0C89B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764" y="769323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568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Kshitij Pardeshi</dc:creator>
  <cp:lastModifiedBy>Kshitij Pardeshi</cp:lastModifiedBy>
  <cp:revision>3</cp:revision>
  <dcterms:created xsi:type="dcterms:W3CDTF">2026-02-13T07:22:48Z</dcterms:created>
  <dcterms:modified xsi:type="dcterms:W3CDTF">2026-02-13T08:06:51Z</dcterms:modified>
</cp:coreProperties>
</file>